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310" r:id="rId3"/>
    <p:sldId id="269" r:id="rId4"/>
    <p:sldId id="270" r:id="rId5"/>
    <p:sldId id="297" r:id="rId6"/>
    <p:sldId id="271" r:id="rId7"/>
    <p:sldId id="298" r:id="rId8"/>
    <p:sldId id="286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8" r:id="rId17"/>
    <p:sldId id="282" r:id="rId18"/>
    <p:sldId id="302" r:id="rId19"/>
    <p:sldId id="303" r:id="rId20"/>
    <p:sldId id="304" r:id="rId21"/>
    <p:sldId id="283" r:id="rId22"/>
    <p:sldId id="299" r:id="rId23"/>
    <p:sldId id="300" r:id="rId24"/>
    <p:sldId id="301" r:id="rId25"/>
    <p:sldId id="308" r:id="rId26"/>
    <p:sldId id="274" r:id="rId27"/>
    <p:sldId id="284" r:id="rId28"/>
    <p:sldId id="285" r:id="rId29"/>
    <p:sldId id="287" r:id="rId30"/>
    <p:sldId id="261" r:id="rId31"/>
    <p:sldId id="290" r:id="rId32"/>
    <p:sldId id="293" r:id="rId33"/>
    <p:sldId id="294" r:id="rId34"/>
    <p:sldId id="295" r:id="rId35"/>
    <p:sldId id="296" r:id="rId36"/>
    <p:sldId id="292" r:id="rId37"/>
    <p:sldId id="262" r:id="rId38"/>
    <p:sldId id="260" r:id="rId39"/>
    <p:sldId id="263" r:id="rId40"/>
    <p:sldId id="307" r:id="rId41"/>
    <p:sldId id="309" r:id="rId42"/>
    <p:sldId id="289" r:id="rId43"/>
    <p:sldId id="256" r:id="rId44"/>
    <p:sldId id="258" r:id="rId45"/>
    <p:sldId id="257" r:id="rId46"/>
    <p:sldId id="266" r:id="rId47"/>
    <p:sldId id="267" r:id="rId48"/>
    <p:sldId id="268" r:id="rId49"/>
    <p:sldId id="311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72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3DDBB-B385-4372-9076-6037477AC837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2F69-8341-4466-810F-12616D99F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A4F8-594A-4F9E-AF76-E88D0E70ED2E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8C2C-6FC4-4B48-A4C9-0F1A8A10C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4B1E-AF07-4C1B-BB26-BB6EB64308A5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0394-AB49-4BC1-ADCC-6E844C4AF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78E6-002E-4CF8-A939-C6A0FCF3B76C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3F36-9719-464E-A686-856AC164A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1BC7-772F-4085-B451-AA46CB5A963F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A2C13-A50A-40F7-A997-9AB723F32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850-F8B1-4671-A37D-28D54CDAE94D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D0B7-8234-4FDF-AF08-22043DD99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FD37-E79A-488F-9CE0-083108B2B501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496F-B4EE-41B1-9375-522FA359D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DDC2-7C85-45ED-9815-F01556DF9E41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7853-0304-4661-9413-0F5898B7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2D41-9AB3-4D72-A12E-A78ED18E6CD8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9ED1-5A8D-40BD-9DE6-337E2BEC2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F18C-75DB-4719-B278-018C120E65DF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AAFBA-AF9A-4C77-8B04-3CBBF3835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AED1-9563-42C8-B194-75BD8003BEAE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41B2-6816-488A-832A-A3C1C75E9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3211E8-2209-44BC-AC09-F204963596FD}" type="datetimeFigureOut">
              <a:rPr lang="ru-RU"/>
              <a:pPr>
                <a:defRPr/>
              </a:pPr>
              <a:t>18.11.2010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5ACF7-D153-4543-8AB0-AD6E80CA9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228601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latin typeface="Monotype Corsiva" pitchFamily="66" charset="0"/>
              </a:rPr>
              <a:t>«Флористика. Дизайн»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Элективный курс.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Предпрофиль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25"/>
            <a:ext cx="9144000" cy="857250"/>
          </a:xfrm>
        </p:spPr>
        <p:txBody>
          <a:bodyPr/>
          <a:lstStyle/>
          <a:p>
            <a:pPr marR="0"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МОУ «Крутовская основная общеобразовательная школа»</a:t>
            </a: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Зайцехвост</a:t>
            </a:r>
          </a:p>
        </p:txBody>
      </p:sp>
      <p:pic>
        <p:nvPicPr>
          <p:cNvPr id="12291" name="Содержимое 3" descr="IMG_24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343025"/>
            <a:ext cx="8072437" cy="52292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Канареечник</a:t>
            </a:r>
          </a:p>
        </p:txBody>
      </p:sp>
      <p:pic>
        <p:nvPicPr>
          <p:cNvPr id="13315" name="Содержимое 3" descr="IMG_24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285875"/>
            <a:ext cx="8286750" cy="53578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71563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Гипсофила</a:t>
            </a:r>
          </a:p>
        </p:txBody>
      </p:sp>
      <p:pic>
        <p:nvPicPr>
          <p:cNvPr id="14339" name="Содержимое 3" descr="IMG_25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343025"/>
            <a:ext cx="8286750" cy="5197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14438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Рожь</a:t>
            </a:r>
          </a:p>
        </p:txBody>
      </p:sp>
      <p:pic>
        <p:nvPicPr>
          <p:cNvPr id="15363" name="Содержимое 3" descr="IMG_25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343025"/>
            <a:ext cx="8286750" cy="52292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Мятлик луговой</a:t>
            </a:r>
          </a:p>
        </p:txBody>
      </p:sp>
      <p:pic>
        <p:nvPicPr>
          <p:cNvPr id="16387" name="Содержимое 3" descr="IMG_25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571625"/>
            <a:ext cx="8072437" cy="50879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Бриза (2) и трясунка (1)</a:t>
            </a:r>
          </a:p>
        </p:txBody>
      </p:sp>
      <p:pic>
        <p:nvPicPr>
          <p:cNvPr id="17411" name="Содержимое 3" descr="IMG_25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1428750"/>
            <a:ext cx="7715250" cy="5267325"/>
          </a:xfrm>
        </p:spPr>
      </p:pic>
      <p:sp>
        <p:nvSpPr>
          <p:cNvPr id="5" name="Овал 4"/>
          <p:cNvSpPr/>
          <p:nvPr/>
        </p:nvSpPr>
        <p:spPr>
          <a:xfrm>
            <a:off x="7715250" y="3286125"/>
            <a:ext cx="428625" cy="4286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58125" y="4857750"/>
            <a:ext cx="428625" cy="4286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2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Декоративная кукуруза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8435" name="Содержимое 4" descr="IMG_25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1571625"/>
            <a:ext cx="6711950" cy="5033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858250" cy="1071562"/>
          </a:xfrm>
        </p:spPr>
        <p:txBody>
          <a:bodyPr/>
          <a:lstStyle/>
          <a:p>
            <a:pPr algn="ctr"/>
            <a:r>
              <a:rPr lang="ru-RU" sz="5400" smtClean="0">
                <a:latin typeface="Monotype Corsiva" pitchFamily="66" charset="0"/>
              </a:rPr>
              <a:t>Ворсянка (1) и синеголовник (2)</a:t>
            </a:r>
          </a:p>
        </p:txBody>
      </p:sp>
      <p:pic>
        <p:nvPicPr>
          <p:cNvPr id="19459" name="Содержимое 3" descr="IMG_25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428750"/>
            <a:ext cx="8358188" cy="5230813"/>
          </a:xfrm>
        </p:spPr>
      </p:pic>
      <p:sp>
        <p:nvSpPr>
          <p:cNvPr id="5" name="Овал 4"/>
          <p:cNvSpPr/>
          <p:nvPr/>
        </p:nvSpPr>
        <p:spPr>
          <a:xfrm>
            <a:off x="7143750" y="4071938"/>
            <a:ext cx="428625" cy="4286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43563" y="5214938"/>
            <a:ext cx="428625" cy="4286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1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857250"/>
          </a:xfrm>
        </p:spPr>
        <p:txBody>
          <a:bodyPr/>
          <a:lstStyle/>
          <a:p>
            <a:pPr algn="ctr"/>
            <a:r>
              <a:rPr lang="ru-RU" smtClean="0">
                <a:latin typeface="Monotype Corsiva" pitchFamily="66" charset="0"/>
              </a:rPr>
              <a:t>Лук синий</a:t>
            </a:r>
          </a:p>
        </p:txBody>
      </p:sp>
      <p:pic>
        <p:nvPicPr>
          <p:cNvPr id="20483" name="Содержимое 31" descr="IMG_25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214438"/>
            <a:ext cx="8001000" cy="5429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latin typeface="Monotype Corsiva" pitchFamily="66" charset="0"/>
              </a:rPr>
              <a:t>Василек луговой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21507" name="Содержимое 36" descr="IMG_25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25" y="1935163"/>
            <a:ext cx="7000875" cy="4708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DSC015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001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000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SC0000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00125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Камыш лесной</a:t>
            </a:r>
          </a:p>
        </p:txBody>
      </p:sp>
      <p:pic>
        <p:nvPicPr>
          <p:cNvPr id="22531" name="Содержимое 8" descr="IMG_25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5" y="1428750"/>
            <a:ext cx="7643813" cy="52863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00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latin typeface="Monotype Corsiva" pitchFamily="66" charset="0"/>
              </a:rPr>
              <a:t>Физалис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23555" name="Содержимое 3" descr="IMG_25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50" y="1285875"/>
            <a:ext cx="7500938" cy="53578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latin typeface="Monotype Corsiva" pitchFamily="66" charset="0"/>
              </a:rPr>
              <a:t>Осенние листья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24579" name="Содержимое 3" descr="IMG_25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428750"/>
            <a:ext cx="8143875" cy="52149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/>
          <a:lstStyle/>
          <a:p>
            <a:pPr algn="ctr"/>
            <a:r>
              <a:rPr lang="ru-RU" sz="5400" smtClean="0">
                <a:latin typeface="Monotype Corsiva" pitchFamily="66" charset="0"/>
              </a:rPr>
              <a:t>Шишки сосны</a:t>
            </a:r>
          </a:p>
        </p:txBody>
      </p:sp>
      <p:pic>
        <p:nvPicPr>
          <p:cNvPr id="25603" name="Содержимое 3" descr="IMG_25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50" y="1643063"/>
            <a:ext cx="7286625" cy="5000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Семена ясеня (1) и клёна (2)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6627" name="Содержимое 3" descr="IMG_25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571625"/>
            <a:ext cx="8001000" cy="5143500"/>
          </a:xfrm>
        </p:spPr>
      </p:pic>
      <p:sp>
        <p:nvSpPr>
          <p:cNvPr id="5" name="Овал 4"/>
          <p:cNvSpPr/>
          <p:nvPr/>
        </p:nvSpPr>
        <p:spPr>
          <a:xfrm>
            <a:off x="1143000" y="5143500"/>
            <a:ext cx="571500" cy="5000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9000" y="5715000"/>
            <a:ext cx="571500" cy="50006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928687"/>
          </a:xfrm>
        </p:spPr>
        <p:txBody>
          <a:bodyPr/>
          <a:lstStyle/>
          <a:p>
            <a:pPr algn="ctr"/>
            <a:r>
              <a:rPr lang="ru-RU" smtClean="0">
                <a:latin typeface="Monotype Corsiva" pitchFamily="66" charset="0"/>
              </a:rPr>
              <a:t>Одуванчик лекарственный</a:t>
            </a:r>
          </a:p>
        </p:txBody>
      </p:sp>
      <p:pic>
        <p:nvPicPr>
          <p:cNvPr id="27651" name="Содержимое 3" descr="IMG_25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50" y="1500188"/>
            <a:ext cx="7429500" cy="52149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5400" smtClean="0">
                <a:latin typeface="Monotype Corsiva" pitchFamily="66" charset="0"/>
              </a:rPr>
              <a:t>Статице</a:t>
            </a:r>
          </a:p>
        </p:txBody>
      </p:sp>
      <p:pic>
        <p:nvPicPr>
          <p:cNvPr id="28675" name="Содержимое 8" descr="IMG_251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188" y="2357438"/>
            <a:ext cx="4392612" cy="3643312"/>
          </a:xfrm>
        </p:spPr>
      </p:pic>
      <p:pic>
        <p:nvPicPr>
          <p:cNvPr id="10" name="Содержимое 9" descr="IMG_251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285992"/>
            <a:ext cx="4352956" cy="3714776"/>
          </a:xfrm>
          <a:effectLst>
            <a:softEdge rad="112500"/>
          </a:effectLst>
        </p:spPr>
      </p:pic>
      <p:pic>
        <p:nvPicPr>
          <p:cNvPr id="11" name="Рисунок 10" descr="IMG_251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Гелихризум</a:t>
            </a:r>
          </a:p>
        </p:txBody>
      </p:sp>
      <p:pic>
        <p:nvPicPr>
          <p:cNvPr id="29699" name="Содержимое 7" descr="IMG_24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88" y="1500188"/>
            <a:ext cx="7500937" cy="50720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Ксенантемум</a:t>
            </a:r>
          </a:p>
        </p:txBody>
      </p:sp>
      <p:pic>
        <p:nvPicPr>
          <p:cNvPr id="30723" name="Содержимое 8" descr="IMG_25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428750"/>
            <a:ext cx="8072437" cy="52863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313" y="357188"/>
            <a:ext cx="8786812" cy="1285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Основные растения, используемые для составления композиций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1747" name="Содержимое 8" descr="IMG_252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643063"/>
            <a:ext cx="3705225" cy="4929187"/>
          </a:xfrm>
        </p:spPr>
      </p:pic>
      <p:pic>
        <p:nvPicPr>
          <p:cNvPr id="31748" name="Содержимое 3" descr="IMG_252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5" y="1643063"/>
            <a:ext cx="4133850" cy="4929187"/>
          </a:xfrm>
        </p:spPr>
      </p:pic>
      <p:pic>
        <p:nvPicPr>
          <p:cNvPr id="11" name="Рисунок 10" descr="IMG_25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357290" y="500018"/>
            <a:ext cx="6215106" cy="6500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Инструменты и приспособления, использующиеся в работе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3" name="Содержимое 3" descr="IMG_248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1500188"/>
            <a:ext cx="8001000" cy="50720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3981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smtClean="0">
                <a:latin typeface="Monotype Corsiva" pitchFamily="66" charset="0"/>
              </a:rPr>
              <a:t>Эскизы некоторых композиций.</a:t>
            </a:r>
            <a:endParaRPr lang="ru-RU" sz="720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225" y="6572250"/>
            <a:ext cx="7772400" cy="714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latin typeface="Monotype Corsiva" pitchFamily="66" charset="0"/>
              </a:rPr>
              <a:t>Структурный букет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33795" name="Содержимое 8" descr="структурный 2 00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56188" y="1920875"/>
            <a:ext cx="3222625" cy="4433888"/>
          </a:xfrm>
        </p:spPr>
      </p:pic>
      <p:pic>
        <p:nvPicPr>
          <p:cNvPr id="33796" name="Содержимое 7" descr="структурный 00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57250" y="2000250"/>
            <a:ext cx="3224213" cy="44338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latin typeface="Monotype Corsiva" pitchFamily="66" charset="0"/>
              </a:rPr>
              <a:t>Букеты: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4819" name="Текст 7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z="3200" smtClean="0"/>
              <a:t>Ниспадающий</a:t>
            </a:r>
          </a:p>
        </p:txBody>
      </p:sp>
      <p:sp>
        <p:nvSpPr>
          <p:cNvPr id="34820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ru-RU" sz="3200" smtClean="0"/>
              <a:t>Стоячий</a:t>
            </a:r>
          </a:p>
        </p:txBody>
      </p:sp>
      <p:pic>
        <p:nvPicPr>
          <p:cNvPr id="34821" name="Содержимое 4" descr="ниспадающий 00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0" y="2514600"/>
            <a:ext cx="2795588" cy="3846513"/>
          </a:xfrm>
        </p:spPr>
      </p:pic>
      <p:pic>
        <p:nvPicPr>
          <p:cNvPr id="34822" name="Содержимое 5" descr="стоячий букет 00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7325" y="2514600"/>
            <a:ext cx="2797175" cy="3846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Композиции: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z="3200" smtClean="0"/>
              <a:t>Бутоньерка</a:t>
            </a:r>
          </a:p>
        </p:txBody>
      </p:sp>
      <p:sp>
        <p:nvSpPr>
          <p:cNvPr id="3584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ru-RU" sz="3200" smtClean="0"/>
              <a:t>Гирлянда</a:t>
            </a:r>
          </a:p>
        </p:txBody>
      </p:sp>
      <p:pic>
        <p:nvPicPr>
          <p:cNvPr id="35845" name="Содержимое 6" descr="бутоньерка 00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0" y="2514600"/>
            <a:ext cx="2795588" cy="3846513"/>
          </a:xfrm>
        </p:spPr>
      </p:pic>
      <p:pic>
        <p:nvPicPr>
          <p:cNvPr id="35846" name="Содержимое 7" descr="гирлянда 00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7325" y="2514600"/>
            <a:ext cx="2797175" cy="3846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Композиции:</a:t>
            </a:r>
          </a:p>
        </p:txBody>
      </p:sp>
      <p:sp>
        <p:nvSpPr>
          <p:cNvPr id="36867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z="3200" smtClean="0"/>
              <a:t>Бонсай</a:t>
            </a:r>
          </a:p>
        </p:txBody>
      </p:sp>
      <p:sp>
        <p:nvSpPr>
          <p:cNvPr id="36868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ru-RU" sz="3200" smtClean="0"/>
              <a:t>Венок</a:t>
            </a:r>
          </a:p>
        </p:txBody>
      </p:sp>
      <p:pic>
        <p:nvPicPr>
          <p:cNvPr id="36869" name="Содержимое 6" descr="бонсай 00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0" y="2514600"/>
            <a:ext cx="2795588" cy="3846513"/>
          </a:xfrm>
        </p:spPr>
      </p:pic>
      <p:pic>
        <p:nvPicPr>
          <p:cNvPr id="36870" name="Содержимое 7" descr="венок 00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7325" y="2514600"/>
            <a:ext cx="2797175" cy="3846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latin typeface="Monotype Corsiva" pitchFamily="66" charset="0"/>
              </a:rPr>
              <a:t>Осенний букет (структурный)</a:t>
            </a:r>
          </a:p>
        </p:txBody>
      </p:sp>
      <p:pic>
        <p:nvPicPr>
          <p:cNvPr id="37891" name="Содержимое 8" descr="осенний букет 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43188" y="1935163"/>
            <a:ext cx="3524250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928688"/>
          </a:xfrm>
        </p:spPr>
        <p:txBody>
          <a:bodyPr/>
          <a:lstStyle/>
          <a:p>
            <a:pPr algn="ctr"/>
            <a:r>
              <a:rPr lang="ru-RU" b="1" smtClean="0">
                <a:latin typeface="Monotype Corsiva" pitchFamily="66" charset="0"/>
              </a:rPr>
              <a:t>Основные этапы создания букета: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86812" cy="5357813"/>
          </a:xfrm>
        </p:spPr>
        <p:txBody>
          <a:bodyPr/>
          <a:lstStyle/>
          <a:p>
            <a:r>
              <a:rPr lang="ru-RU" sz="3200" smtClean="0"/>
              <a:t>Выбор вазы (сосуда)</a:t>
            </a:r>
          </a:p>
          <a:p>
            <a:r>
              <a:rPr lang="ru-RU" sz="3200" smtClean="0"/>
              <a:t>Оазис (пена, пенопласт)</a:t>
            </a:r>
          </a:p>
          <a:p>
            <a:r>
              <a:rPr lang="ru-RU" sz="3200" smtClean="0"/>
              <a:t>Эскиз букета</a:t>
            </a:r>
          </a:p>
          <a:p>
            <a:r>
              <a:rPr lang="ru-RU" sz="3200" smtClean="0"/>
              <a:t>Создание букета:</a:t>
            </a:r>
          </a:p>
          <a:p>
            <a:r>
              <a:rPr lang="ru-RU" sz="3200" smtClean="0"/>
              <a:t>Основные линии композиции (злаковые растения).</a:t>
            </a:r>
          </a:p>
          <a:p>
            <a:r>
              <a:rPr lang="ru-RU" sz="3200" smtClean="0"/>
              <a:t>Крупные соцветия, листья, плоды</a:t>
            </a:r>
          </a:p>
          <a:p>
            <a:r>
              <a:rPr lang="ru-RU" sz="3200" smtClean="0"/>
              <a:t>Пустоты в букете заполняются объемными сухоцветами (гипсофила, мятлик, трясунка).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Начало любой композиции- форма с любым пористым материалом.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9939" name="Текст 5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ru-RU" smtClean="0"/>
              <a:t>Монтажная пена</a:t>
            </a:r>
          </a:p>
        </p:txBody>
      </p:sp>
      <p:sp>
        <p:nvSpPr>
          <p:cNvPr id="39940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ru-RU" smtClean="0"/>
              <a:t>Оазис</a:t>
            </a:r>
          </a:p>
        </p:txBody>
      </p:sp>
      <p:pic>
        <p:nvPicPr>
          <p:cNvPr id="39941" name="Содержимое 5" descr="IMG_235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786063"/>
            <a:ext cx="4040188" cy="3786187"/>
          </a:xfrm>
        </p:spPr>
      </p:pic>
      <p:pic>
        <p:nvPicPr>
          <p:cNvPr id="39942" name="Содержимое 4" descr="IMG_233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00688" y="2786063"/>
            <a:ext cx="2941637" cy="38147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15375" cy="1285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latin typeface="Monotype Corsiva" pitchFamily="66" charset="0"/>
              </a:rPr>
              <a:t>Зайцехвост: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обработанный </a:t>
            </a:r>
            <a:r>
              <a:rPr lang="ru-RU" sz="3100" dirty="0" err="1" smtClean="0">
                <a:latin typeface="Monotype Corsiva" pitchFamily="66" charset="0"/>
              </a:rPr>
              <a:t>краской-спреем</a:t>
            </a:r>
            <a:r>
              <a:rPr lang="ru-RU" sz="3100" dirty="0" smtClean="0">
                <a:latin typeface="Monotype Corsiva" pitchFamily="66" charset="0"/>
              </a:rPr>
              <a:t> (1) и натурального цвета (2)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0963" name="Содержимое 5" descr="IMG_235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2000250"/>
            <a:ext cx="4000500" cy="4572000"/>
          </a:xfrm>
        </p:spPr>
      </p:pic>
      <p:pic>
        <p:nvPicPr>
          <p:cNvPr id="40964" name="Содержимое 10" descr="IMG_249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000250"/>
            <a:ext cx="4038600" cy="4572000"/>
          </a:xfrm>
        </p:spPr>
      </p:pic>
      <p:sp>
        <p:nvSpPr>
          <p:cNvPr id="12" name="Овал 11"/>
          <p:cNvSpPr/>
          <p:nvPr/>
        </p:nvSpPr>
        <p:spPr>
          <a:xfrm>
            <a:off x="3643313" y="5857875"/>
            <a:ext cx="642937" cy="64293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86313" y="5857875"/>
            <a:ext cx="714375" cy="64293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2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2"/>
          <p:cNvSpPr>
            <a:spLocks noGrp="1"/>
          </p:cNvSpPr>
          <p:nvPr>
            <p:ph type="title"/>
          </p:nvPr>
        </p:nvSpPr>
        <p:spPr>
          <a:xfrm>
            <a:off x="214313" y="1928813"/>
            <a:ext cx="3857625" cy="2428875"/>
          </a:xfrm>
        </p:spPr>
        <p:txBody>
          <a:bodyPr/>
          <a:lstStyle/>
          <a:p>
            <a:pPr algn="ctr"/>
            <a:r>
              <a:rPr lang="ru-RU" sz="4400" smtClean="0">
                <a:latin typeface="Monotype Corsiva" pitchFamily="66" charset="0"/>
              </a:rPr>
              <a:t>Тимофеевка луговая, </a:t>
            </a:r>
            <a:br>
              <a:rPr lang="ru-RU" sz="4400" smtClean="0">
                <a:latin typeface="Monotype Corsiva" pitchFamily="66" charset="0"/>
              </a:rPr>
            </a:br>
            <a:r>
              <a:rPr lang="ru-RU" sz="2400" smtClean="0">
                <a:latin typeface="Monotype Corsiva" pitchFamily="66" charset="0"/>
              </a:rPr>
              <a:t>обработанная краской-спреем.</a:t>
            </a:r>
            <a:endParaRPr lang="ru-RU" sz="2800" smtClean="0">
              <a:latin typeface="Monotype Corsiva" pitchFamily="66" charset="0"/>
            </a:endParaRPr>
          </a:p>
        </p:txBody>
      </p:sp>
      <p:sp>
        <p:nvSpPr>
          <p:cNvPr id="41987" name="Текст 4"/>
          <p:cNvSpPr>
            <a:spLocks noGrp="1"/>
          </p:cNvSpPr>
          <p:nvPr>
            <p:ph type="body" idx="2"/>
          </p:nvPr>
        </p:nvSpPr>
        <p:spPr>
          <a:xfrm>
            <a:off x="685800" y="4929188"/>
            <a:ext cx="2743200" cy="13192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8" name="Содержимое 4" descr="IMG_23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857250"/>
            <a:ext cx="4500562" cy="56673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latin typeface="Monotype Corsiva" pitchFamily="66" charset="0"/>
              </a:rPr>
              <a:t>Пористый материал (оазис)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6147" name="Содержимое 3" descr="IMG_24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50" y="1643063"/>
            <a:ext cx="7572375" cy="5000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8" descr="IMG_254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928688"/>
            <a:ext cx="435768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6" descr="IMG_257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928688"/>
            <a:ext cx="421481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286250" y="3714750"/>
            <a:ext cx="785813" cy="571500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57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388" y="4357694"/>
            <a:ext cx="22860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5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-34" y="1357299"/>
            <a:ext cx="2857521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5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4357694"/>
            <a:ext cx="220406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56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57554" y="4367548"/>
            <a:ext cx="2143140" cy="184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56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2991438" y="1366224"/>
            <a:ext cx="2928925" cy="219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57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429388" y="1000108"/>
            <a:ext cx="22145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/>
          <p:cNvSpPr/>
          <p:nvPr/>
        </p:nvSpPr>
        <p:spPr>
          <a:xfrm>
            <a:off x="2571750" y="2286000"/>
            <a:ext cx="785813" cy="571500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43563" y="2286000"/>
            <a:ext cx="785812" cy="571500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572125" y="4929188"/>
            <a:ext cx="785813" cy="571500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571750" y="4929188"/>
            <a:ext cx="785813" cy="571500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316736"/>
            <a:ext cx="8786874" cy="33981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smtClean="0">
                <a:latin typeface="Monotype Corsiva" pitchFamily="66" charset="0"/>
              </a:rPr>
              <a:t>Флористические композиции курса.</a:t>
            </a:r>
            <a:endParaRPr lang="ru-RU" sz="7200">
              <a:latin typeface="Monotype Corsiva" pitchFamily="66" charset="0"/>
            </a:endParaRPr>
          </a:p>
        </p:txBody>
      </p:sp>
      <p:sp>
        <p:nvSpPr>
          <p:cNvPr id="45059" name="Текст 4"/>
          <p:cNvSpPr>
            <a:spLocks noGrp="1"/>
          </p:cNvSpPr>
          <p:nvPr>
            <p:ph type="body" idx="1"/>
          </p:nvPr>
        </p:nvSpPr>
        <p:spPr>
          <a:xfrm>
            <a:off x="500063" y="5348288"/>
            <a:ext cx="7772400" cy="150971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err="1" smtClean="0">
                <a:latin typeface="Monotype Corsiva" pitchFamily="66" charset="0"/>
              </a:rPr>
              <a:t>Бонсай</a:t>
            </a:r>
            <a:r>
              <a:rPr lang="ru-RU" sz="9600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(рябина, </a:t>
            </a:r>
            <a:r>
              <a:rPr lang="ru-RU" dirty="0" err="1" smtClean="0">
                <a:latin typeface="Monotype Corsiva" pitchFamily="66" charset="0"/>
              </a:rPr>
              <a:t>вейник</a:t>
            </a:r>
            <a:r>
              <a:rPr lang="ru-RU" dirty="0" smtClean="0">
                <a:latin typeface="Monotype Corsiva" pitchFamily="66" charset="0"/>
              </a:rPr>
              <a:t>, камни)</a:t>
            </a:r>
            <a:endParaRPr lang="ru-RU" dirty="0"/>
          </a:p>
        </p:txBody>
      </p:sp>
      <p:pic>
        <p:nvPicPr>
          <p:cNvPr id="9" name="Содержимое 14" descr="IMG_231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49325" y="1920875"/>
            <a:ext cx="3054350" cy="44338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14" descr="IMG_231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00628" y="1714488"/>
            <a:ext cx="3116517" cy="4525963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4"/>
          <p:cNvSpPr>
            <a:spLocks noGrp="1"/>
          </p:cNvSpPr>
          <p:nvPr>
            <p:ph type="title"/>
          </p:nvPr>
        </p:nvSpPr>
        <p:spPr>
          <a:xfrm>
            <a:off x="457200" y="500063"/>
            <a:ext cx="4471988" cy="4500562"/>
          </a:xfrm>
        </p:spPr>
        <p:txBody>
          <a:bodyPr/>
          <a:lstStyle/>
          <a:p>
            <a:r>
              <a:rPr lang="ru-RU" sz="8000" smtClean="0">
                <a:latin typeface="Monotype Corsiva" pitchFamily="66" charset="0"/>
              </a:rPr>
              <a:t>Бонсай</a:t>
            </a:r>
            <a:r>
              <a:rPr lang="ru-RU" sz="3600" smtClean="0">
                <a:latin typeface="Monotype Corsiva" pitchFamily="66" charset="0"/>
              </a:rPr>
              <a:t> </a:t>
            </a:r>
            <a:br>
              <a:rPr lang="ru-RU" sz="3600" smtClean="0">
                <a:latin typeface="Monotype Corsiva" pitchFamily="66" charset="0"/>
              </a:rPr>
            </a:br>
            <a:r>
              <a:rPr lang="ru-RU" sz="3600" smtClean="0">
                <a:latin typeface="Monotype Corsiva" pitchFamily="66" charset="0"/>
              </a:rPr>
              <a:t>(яблоня, трясунка, камни)</a:t>
            </a:r>
            <a:endParaRPr lang="ru-RU" sz="3600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6508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" name="Содержимое 11" descr="IMG_23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625" y="928688"/>
            <a:ext cx="3916363" cy="56880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err="1" smtClean="0">
                <a:latin typeface="Monotype Corsiva" pitchFamily="66" charset="0"/>
              </a:rPr>
              <a:t>Бонсай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(ива, зайцехвост, физалис, камни)</a:t>
            </a:r>
            <a:endParaRPr lang="ru-RU" sz="3600" dirty="0"/>
          </a:p>
        </p:txBody>
      </p:sp>
      <p:pic>
        <p:nvPicPr>
          <p:cNvPr id="5" name="Содержимое 4" descr="IMG_232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77888" y="1920875"/>
            <a:ext cx="3197225" cy="44338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10" descr="IMG_232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80993" y="1920875"/>
            <a:ext cx="3173013" cy="4433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0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pPr algn="ctr"/>
            <a:r>
              <a:rPr lang="ru-RU" sz="7200" smtClean="0">
                <a:latin typeface="Monotype Corsiva" pitchFamily="66" charset="0"/>
              </a:rPr>
              <a:t>Венок </a:t>
            </a:r>
            <a:r>
              <a:rPr lang="ru-RU" sz="3600" smtClean="0">
                <a:latin typeface="Monotype Corsiva" pitchFamily="66" charset="0"/>
              </a:rPr>
              <a:t>(статице, гелихризум, гипсофила) </a:t>
            </a:r>
            <a:endParaRPr lang="ru-RU" smtClean="0">
              <a:latin typeface="Monotype Corsiva" pitchFamily="66" charset="0"/>
            </a:endParaRPr>
          </a:p>
        </p:txBody>
      </p:sp>
      <p:pic>
        <p:nvPicPr>
          <p:cNvPr id="5" name="Содержимое 4" descr="венок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662740"/>
            <a:ext cx="5143536" cy="5075259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04850"/>
            <a:ext cx="8643937" cy="136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300" dirty="0" smtClean="0">
                <a:latin typeface="Monotype Corsiva" pitchFamily="66" charset="0"/>
              </a:rPr>
              <a:t>Венок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dirty="0" smtClean="0">
                <a:latin typeface="Monotype Corsiva" pitchFamily="66" charset="0"/>
              </a:rPr>
              <a:t>(щучка, </a:t>
            </a:r>
            <a:r>
              <a:rPr lang="ru-RU" sz="2700" dirty="0" err="1" smtClean="0">
                <a:latin typeface="Monotype Corsiva" pitchFamily="66" charset="0"/>
              </a:rPr>
              <a:t>вейник</a:t>
            </a:r>
            <a:r>
              <a:rPr lang="ru-RU" sz="2700" dirty="0" smtClean="0">
                <a:latin typeface="Monotype Corsiva" pitchFamily="66" charset="0"/>
              </a:rPr>
              <a:t>, </a:t>
            </a:r>
            <a:r>
              <a:rPr lang="ru-RU" sz="2700" dirty="0" err="1" smtClean="0">
                <a:latin typeface="Monotype Corsiva" pitchFamily="66" charset="0"/>
              </a:rPr>
              <a:t>гелиптерум</a:t>
            </a:r>
            <a:r>
              <a:rPr lang="ru-RU" sz="2700" dirty="0" smtClean="0">
                <a:latin typeface="Monotype Corsiva" pitchFamily="66" charset="0"/>
              </a:rPr>
              <a:t>, ежа сборная, </a:t>
            </a:r>
            <a:r>
              <a:rPr lang="ru-RU" sz="2700" dirty="0" err="1" smtClean="0">
                <a:latin typeface="Monotype Corsiva" pitchFamily="66" charset="0"/>
              </a:rPr>
              <a:t>статице</a:t>
            </a:r>
            <a:r>
              <a:rPr lang="ru-RU" sz="2700" dirty="0" smtClean="0">
                <a:latin typeface="Monotype Corsiva" pitchFamily="66" charset="0"/>
              </a:rPr>
              <a:t>, </a:t>
            </a:r>
            <a:r>
              <a:rPr lang="ru-RU" sz="2700" dirty="0" err="1" smtClean="0">
                <a:latin typeface="Monotype Corsiva" pitchFamily="66" charset="0"/>
              </a:rPr>
              <a:t>гипсофила</a:t>
            </a:r>
            <a:r>
              <a:rPr lang="ru-RU" sz="2700" dirty="0" smtClean="0">
                <a:latin typeface="Monotype Corsiva" pitchFamily="66" charset="0"/>
              </a:rPr>
              <a:t>, бриза, зайцехвост, тимофеевка луговая)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Содержимое 5" descr="веночек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180389" y="2034401"/>
            <a:ext cx="4711786" cy="4786344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3929063" cy="4786312"/>
          </a:xfrm>
        </p:spPr>
        <p:txBody>
          <a:bodyPr/>
          <a:lstStyle/>
          <a:p>
            <a:pPr algn="ctr"/>
            <a:r>
              <a:rPr lang="ru-RU" sz="4800" smtClean="0">
                <a:latin typeface="Monotype Corsiva" pitchFamily="66" charset="0"/>
              </a:rPr>
              <a:t>Осенний букет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2400" smtClean="0">
                <a:latin typeface="Monotype Corsiva" pitchFamily="66" charset="0"/>
              </a:rPr>
              <a:t>( Листья клена и ирги, лук синий, семена клена и ясеня, василек луговой, вейник, ворсянка, физалис, трясунка, зайцехвост, камыш лесной, гелихризум, статице, ксенантемум, гипсофила )</a:t>
            </a:r>
            <a:endParaRPr lang="ru-RU" sz="4800" smtClean="0">
              <a:latin typeface="Monotype Corsiva" pitchFamily="66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685800" y="6143625"/>
            <a:ext cx="2743200" cy="10477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1204" name="Содержимое 19" descr="IMG_255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5" y="785813"/>
            <a:ext cx="5000625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Содержимое 14"/>
          <p:cNvSpPr>
            <a:spLocks noGrp="1"/>
          </p:cNvSpPr>
          <p:nvPr>
            <p:ph sz="half" idx="1"/>
          </p:nvPr>
        </p:nvSpPr>
        <p:spPr>
          <a:xfrm>
            <a:off x="3929063" y="1676400"/>
            <a:ext cx="4757737" cy="45720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2227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8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316736"/>
            <a:ext cx="9001156" cy="28266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smtClean="0">
                <a:latin typeface="Monotype Corsiva" pitchFamily="66" charset="0"/>
              </a:rPr>
              <a:t>Хранение растительного материала</a:t>
            </a:r>
            <a:endParaRPr lang="ru-RU" sz="660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225" y="6500813"/>
            <a:ext cx="7772400" cy="14287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IMG_248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249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4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249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76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249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16736"/>
            <a:ext cx="8215370" cy="29695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smtClean="0">
                <a:latin typeface="Monotype Corsiva" pitchFamily="66" charset="0"/>
              </a:rPr>
              <a:t>Ассортимент растений для букетов из сухих цветов.</a:t>
            </a:r>
            <a:endParaRPr lang="ru-RU" sz="600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6572250"/>
            <a:ext cx="7772400" cy="28575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858250" cy="1143000"/>
          </a:xfrm>
        </p:spPr>
        <p:txBody>
          <a:bodyPr/>
          <a:lstStyle/>
          <a:p>
            <a:pPr algn="ctr"/>
            <a:r>
              <a:rPr lang="ru-RU" sz="4400" smtClean="0">
                <a:latin typeface="Monotype Corsiva" pitchFamily="66" charset="0"/>
              </a:rPr>
              <a:t>Злаковые растения, использующиеся для составления композиций</a:t>
            </a:r>
          </a:p>
        </p:txBody>
      </p:sp>
      <p:pic>
        <p:nvPicPr>
          <p:cNvPr id="10243" name="Содержимое 3" descr="IMG_25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643063"/>
            <a:ext cx="8001000" cy="4981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5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Вейник</a:t>
            </a:r>
          </a:p>
        </p:txBody>
      </p:sp>
      <p:pic>
        <p:nvPicPr>
          <p:cNvPr id="5" name="Содержимое 4" descr="IMG_249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285860"/>
            <a:ext cx="8001056" cy="5302272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236</Words>
  <Application>Microsoft Office PowerPoint</Application>
  <PresentationFormat>Экран (4:3)</PresentationFormat>
  <Paragraphs>76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Constantia</vt:lpstr>
      <vt:lpstr>Arial</vt:lpstr>
      <vt:lpstr>Calibri</vt:lpstr>
      <vt:lpstr>Wingdings 2</vt:lpstr>
      <vt:lpstr>Times New Roman</vt:lpstr>
      <vt:lpstr>Monotype Corsiva</vt:lpstr>
      <vt:lpstr>Поток</vt:lpstr>
      <vt:lpstr>«Флористика. Дизайн» Элективный курс. Предпрофиль.</vt:lpstr>
      <vt:lpstr>Слайд 2</vt:lpstr>
      <vt:lpstr>Инструменты и приспособления, использующиеся в работе</vt:lpstr>
      <vt:lpstr>Пористый материал (оазис)</vt:lpstr>
      <vt:lpstr>Хранение растительного материала</vt:lpstr>
      <vt:lpstr>Слайд 6</vt:lpstr>
      <vt:lpstr>Ассортимент растений для букетов из сухих цветов.</vt:lpstr>
      <vt:lpstr>Злаковые растения, использующиеся для составления композиций</vt:lpstr>
      <vt:lpstr>Вейник</vt:lpstr>
      <vt:lpstr>Зайцехвост</vt:lpstr>
      <vt:lpstr>Канареечник</vt:lpstr>
      <vt:lpstr>Гипсофила</vt:lpstr>
      <vt:lpstr>Рожь</vt:lpstr>
      <vt:lpstr>Мятлик луговой</vt:lpstr>
      <vt:lpstr>Бриза (2) и трясунка (1)</vt:lpstr>
      <vt:lpstr>Декоративная кукуруза</vt:lpstr>
      <vt:lpstr>Ворсянка (1) и синеголовник (2)</vt:lpstr>
      <vt:lpstr>Лук синий</vt:lpstr>
      <vt:lpstr>Василек луговой</vt:lpstr>
      <vt:lpstr>Камыш лесной</vt:lpstr>
      <vt:lpstr>Физалис</vt:lpstr>
      <vt:lpstr>Осенние листья</vt:lpstr>
      <vt:lpstr>Шишки сосны</vt:lpstr>
      <vt:lpstr>Семена ясеня (1) и клёна (2)</vt:lpstr>
      <vt:lpstr>Одуванчик лекарственный</vt:lpstr>
      <vt:lpstr>Статице</vt:lpstr>
      <vt:lpstr>Гелихризум</vt:lpstr>
      <vt:lpstr>Ксенантемум</vt:lpstr>
      <vt:lpstr>Основные растения, используемые для составления композиций</vt:lpstr>
      <vt:lpstr>Эскизы некоторых композиций.</vt:lpstr>
      <vt:lpstr>Структурный букет</vt:lpstr>
      <vt:lpstr>Букеты:</vt:lpstr>
      <vt:lpstr>Композиции:</vt:lpstr>
      <vt:lpstr>Композиции:</vt:lpstr>
      <vt:lpstr>Осенний букет (структурный)</vt:lpstr>
      <vt:lpstr>Основные этапы создания букета:</vt:lpstr>
      <vt:lpstr>Начало любой композиции- форма с любым пористым материалом.</vt:lpstr>
      <vt:lpstr>Зайцехвост:  обработанный краской-спреем (1) и натурального цвета (2)</vt:lpstr>
      <vt:lpstr>Тимофеевка луговая,  обработанная краской-спреем.</vt:lpstr>
      <vt:lpstr>Слайд 40</vt:lpstr>
      <vt:lpstr>Слайд 41</vt:lpstr>
      <vt:lpstr>Флористические композиции курса.</vt:lpstr>
      <vt:lpstr>Бонсай (рябина, вейник, камни)</vt:lpstr>
      <vt:lpstr>Бонсай  (яблоня, трясунка, камни)</vt:lpstr>
      <vt:lpstr>Бонсай (ива, зайцехвост, физалис, камни)</vt:lpstr>
      <vt:lpstr>Венок (статице, гелихризум, гипсофила) </vt:lpstr>
      <vt:lpstr>Венок  (щучка, вейник, гелиптерум, ежа сборная, статице, гипсофила, бриза, зайцехвост, тимофеевка луговая)</vt:lpstr>
      <vt:lpstr>Осенний букет ( Листья клена и ирги, лук синий, семена клена и ясеня, василек луговой, вейник, ворсянка, физалис, трясунка, зайцехвост, камыш лесной, гелихризум, статице, ксенантемум, гипсофила )</vt:lpstr>
      <vt:lpstr>Слайд 49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Бонсай (рябина, вейник, камни)</dc:title>
  <dc:creator>user</dc:creator>
  <cp:lastModifiedBy>оля</cp:lastModifiedBy>
  <cp:revision>46</cp:revision>
  <dcterms:created xsi:type="dcterms:W3CDTF">2010-02-19T15:31:52Z</dcterms:created>
  <dcterms:modified xsi:type="dcterms:W3CDTF">2010-11-18T07:17:07Z</dcterms:modified>
</cp:coreProperties>
</file>